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641138-3CF7-404C-B0E0-93E8C13EF3FE}">
  <a:tblStyle styleId="{9A641138-3CF7-404C-B0E0-93E8C13EF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Bump mapping - Illusion of high geometric complexity, no extra geometry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Normal mapping - no extra geometry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Displacement - </a:t>
            </a:r>
            <a:r>
              <a:rPr lang="en-GB">
                <a:solidFill>
                  <a:schemeClr val="dk1"/>
                </a:solidFill>
              </a:rPr>
              <a:t>- generates additional geometry/ adds physical geometry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Relief - requires multiple images for different views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Parallax occlusion - only needs a color map, normal map, and height map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Bump mapping - Illusion of high geometric complexity, no extra geometry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Normal mapping - no extra geometry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Displacement - </a:t>
            </a:r>
            <a:r>
              <a:rPr lang="en-GB">
                <a:solidFill>
                  <a:schemeClr val="dk1"/>
                </a:solidFill>
              </a:rPr>
              <a:t>- generates additional geometry/ adds physical geometry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Relief - requires multiple images for different views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Parallax occlusion - only needs a color map, normal map, and height map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JEjUvT6ZVPw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37XSjTg4e_Q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mjyD-P_nGP8" TargetMode="External"/><Relationship Id="rId4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visionday.dk/VD17/posters/submitted_posters/RiccardoLogginiVisionDayPoster.pdf" TargetMode="External"/><Relationship Id="rId10" Type="http://schemas.openxmlformats.org/officeDocument/2006/relationships/hyperlink" Target="http://www.inf.ufrgs.br/~oliveira/pubs_files//cube_RM.jpg" TargetMode="External"/><Relationship Id="rId13" Type="http://schemas.openxmlformats.org/officeDocument/2006/relationships/hyperlink" Target="http://www.brunoevangelista.com/projects/" TargetMode="External"/><Relationship Id="rId12" Type="http://schemas.openxmlformats.org/officeDocument/2006/relationships/hyperlink" Target="http://slideplayer.com/slide/3431816/12/images/31/Comparison+View+Dependent+Displacement+Mapping+Bump+Mapping+Horizon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iki.polycount.com/wiki/Normal_map" TargetMode="External"/><Relationship Id="rId4" Type="http://schemas.openxmlformats.org/officeDocument/2006/relationships/hyperlink" Target="http://3dmodeling4business.com/wp-content/uploads/2012/10/Bump-Map-2.jpg" TargetMode="External"/><Relationship Id="rId9" Type="http://schemas.openxmlformats.org/officeDocument/2006/relationships/hyperlink" Target="http://www.cs.utah.edu/~sujin/courses/reports/cs6610/project-report/images/pom.png" TargetMode="External"/><Relationship Id="rId14" Type="http://schemas.openxmlformats.org/officeDocument/2006/relationships/hyperlink" Target="https://gwenyu517.github.io/CAP3027_TeamMayans/references.html" TargetMode="External"/><Relationship Id="rId5" Type="http://schemas.openxmlformats.org/officeDocument/2006/relationships/hyperlink" Target="http://www.alejandrosegovia.net/wp-content/uploads/2014/03/Bump-Map.jpg" TargetMode="External"/><Relationship Id="rId6" Type="http://schemas.openxmlformats.org/officeDocument/2006/relationships/hyperlink" Target="https://www.microsoft.com/en-us/research/wp-content/uploads/1978/01/p286-blinn.pdf" TargetMode="External"/><Relationship Id="rId7" Type="http://schemas.openxmlformats.org/officeDocument/2006/relationships/hyperlink" Target="https://docs.unity3d.com/uploads/Main/BumpMapLowAndHighBumpiness.png" TargetMode="External"/><Relationship Id="rId8" Type="http://schemas.openxmlformats.org/officeDocument/2006/relationships/hyperlink" Target="https://upload.wikimedia.org/wikipedia/commons/3/36/Displacement_Mapping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YuMVb-2RsVs" TargetMode="External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2257" l="0" r="0" t="0"/>
          <a:stretch/>
        </p:blipFill>
        <p:spPr>
          <a:xfrm>
            <a:off x="0" y="10"/>
            <a:ext cx="9143998" cy="23837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1709850" y="1882450"/>
            <a:ext cx="5724300" cy="93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Texture Mapping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71250" y="3827950"/>
            <a:ext cx="7801500" cy="62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Team Mayans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910650" y="3036975"/>
            <a:ext cx="1322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Part 2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Per-pixel d</a:t>
            </a:r>
            <a:r>
              <a:rPr lang="en-GB"/>
              <a:t>isplacement mapping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1477775"/>
            <a:ext cx="62293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 title="Displacement">
            <a:hlinkClick r:id="rId3"/>
          </p:cNvPr>
          <p:cNvSpPr/>
          <p:nvPr/>
        </p:nvSpPr>
        <p:spPr>
          <a:xfrm>
            <a:off x="1143000" y="0"/>
            <a:ext cx="685799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Horizon Mapping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47365" l="0" r="32350" t="24261"/>
          <a:stretch/>
        </p:blipFill>
        <p:spPr>
          <a:xfrm>
            <a:off x="1422100" y="1670625"/>
            <a:ext cx="6299801" cy="19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1422100" y="3652250"/>
            <a:ext cx="206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Bump Mapping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541200" y="3652250"/>
            <a:ext cx="206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Horizon Mapping (Shadows)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602800" y="3652250"/>
            <a:ext cx="206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Displacement Mapping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Horizon Mapping - Precomputing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3383" l="2904" r="5478" t="4425"/>
          <a:stretch/>
        </p:blipFill>
        <p:spPr>
          <a:xfrm>
            <a:off x="6249363" y="1643125"/>
            <a:ext cx="2337100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4390" l="4501" r="3442" t="4708"/>
          <a:stretch/>
        </p:blipFill>
        <p:spPr>
          <a:xfrm>
            <a:off x="610138" y="1643125"/>
            <a:ext cx="2337100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b="3410" l="1464" r="2168" t="5630"/>
          <a:stretch/>
        </p:blipFill>
        <p:spPr>
          <a:xfrm>
            <a:off x="3429760" y="1650563"/>
            <a:ext cx="2337100" cy="232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641450" y="3972800"/>
            <a:ext cx="2305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Bump Mapping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3429725" y="3972800"/>
            <a:ext cx="2337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Horizon Map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249375" y="3972800"/>
            <a:ext cx="2337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Basis Map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874625" y="645613"/>
            <a:ext cx="5350500" cy="385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650" y="645588"/>
            <a:ext cx="5350449" cy="38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0986" l="36805" r="32768" t="15375"/>
          <a:stretch/>
        </p:blipFill>
        <p:spPr>
          <a:xfrm>
            <a:off x="1243150" y="445025"/>
            <a:ext cx="2782176" cy="378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11855" l="38333" r="31878" t="16078"/>
          <a:stretch/>
        </p:blipFill>
        <p:spPr>
          <a:xfrm>
            <a:off x="4876125" y="445525"/>
            <a:ext cx="2782176" cy="3786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98725" y="429502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Normal Mapping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231713" y="429502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Displacement Mapping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Relief </a:t>
            </a:r>
            <a:r>
              <a:rPr lang="en-GB"/>
              <a:t>Mapping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27862" l="11881" r="15622" t="25081"/>
          <a:stretch/>
        </p:blipFill>
        <p:spPr>
          <a:xfrm>
            <a:off x="1257600" y="1485300"/>
            <a:ext cx="6628800" cy="242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42278" l="49664" r="23316" t="27863"/>
          <a:stretch/>
        </p:blipFill>
        <p:spPr>
          <a:xfrm>
            <a:off x="4935288" y="1389677"/>
            <a:ext cx="3498896" cy="21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2962" r="11413" t="3623"/>
          <a:stretch/>
        </p:blipFill>
        <p:spPr>
          <a:xfrm>
            <a:off x="841566" y="624438"/>
            <a:ext cx="3759285" cy="398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27667" l="50312" r="24142" t="17339"/>
          <a:stretch/>
        </p:blipFill>
        <p:spPr>
          <a:xfrm>
            <a:off x="2909826" y="675274"/>
            <a:ext cx="3132264" cy="379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 title="Relief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Bump Mapping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5168"/>
          <a:stretch/>
        </p:blipFill>
        <p:spPr>
          <a:xfrm>
            <a:off x="3152825" y="2714175"/>
            <a:ext cx="2838350" cy="20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100" y="1135788"/>
            <a:ext cx="4845801" cy="14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333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Relief Mapping on Arbitrary Polygonal Faces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20525" l="52752" r="16340" t="39228"/>
          <a:stretch/>
        </p:blipFill>
        <p:spPr>
          <a:xfrm>
            <a:off x="3506462" y="2930924"/>
            <a:ext cx="2131072" cy="156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20525" l="8474" r="60618" t="39228"/>
          <a:stretch/>
        </p:blipFill>
        <p:spPr>
          <a:xfrm>
            <a:off x="3506463" y="1220025"/>
            <a:ext cx="2131072" cy="156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8631" l="6753" r="56702" t="15449"/>
          <a:stretch/>
        </p:blipFill>
        <p:spPr>
          <a:xfrm>
            <a:off x="439676" y="1220025"/>
            <a:ext cx="2799848" cy="327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742225" y="1156000"/>
            <a:ext cx="29391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Compute v from viewer to polygonal surface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Transform vector to tangent space (v’) associated with current fragment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Use the v’ and A to compute B.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intersection between v’ and height-field surface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Perform shading of fragment.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Parallax Occlusion</a:t>
            </a:r>
            <a:r>
              <a:rPr lang="en-GB"/>
              <a:t> Mapping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35404"/>
          <a:stretch/>
        </p:blipFill>
        <p:spPr>
          <a:xfrm>
            <a:off x="1823776" y="1598475"/>
            <a:ext cx="5496450" cy="22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19692" l="22324" r="25819" t="18284"/>
          <a:stretch/>
        </p:blipFill>
        <p:spPr>
          <a:xfrm>
            <a:off x="579488" y="966151"/>
            <a:ext cx="4402376" cy="296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353100" y="841650"/>
            <a:ext cx="29577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Compute V</a:t>
            </a:r>
            <a:r>
              <a:rPr baseline="-25000" lang="en-GB">
                <a:solidFill>
                  <a:schemeClr val="dk1"/>
                </a:solidFill>
              </a:rPr>
              <a:t>ts</a:t>
            </a:r>
            <a:r>
              <a:rPr lang="en-GB">
                <a:solidFill>
                  <a:schemeClr val="dk1"/>
                </a:solidFill>
              </a:rPr>
              <a:t> and L</a:t>
            </a:r>
            <a:r>
              <a:rPr baseline="-25000" lang="en-GB">
                <a:solidFill>
                  <a:schemeClr val="dk1"/>
                </a:solidFill>
              </a:rPr>
              <a:t>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Ray cast  V</a:t>
            </a:r>
            <a:r>
              <a:rPr baseline="-25000" lang="en-GB">
                <a:solidFill>
                  <a:schemeClr val="dk1"/>
                </a:solidFill>
              </a:rPr>
              <a:t>ts</a:t>
            </a:r>
            <a:r>
              <a:rPr lang="en-GB">
                <a:solidFill>
                  <a:schemeClr val="dk1"/>
                </a:solidFill>
              </a:rPr>
              <a:t> along P to compute height profile-ray intersection point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texture coordinate offset/parallax offset for </a:t>
            </a:r>
            <a:r>
              <a:rPr i="1" lang="en-GB">
                <a:solidFill>
                  <a:schemeClr val="dk1"/>
                </a:solidFill>
              </a:rPr>
              <a:t>t</a:t>
            </a:r>
            <a:r>
              <a:rPr baseline="-25000" i="1" lang="en-GB">
                <a:solidFill>
                  <a:schemeClr val="dk1"/>
                </a:solidFill>
              </a:rPr>
              <a:t>off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Estimate light visibility coefficient 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Shade pixel using </a:t>
            </a:r>
            <a:r>
              <a:rPr i="1" lang="en-GB">
                <a:solidFill>
                  <a:schemeClr val="dk1"/>
                </a:solidFill>
              </a:rPr>
              <a:t>v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i="1" lang="en-GB">
                <a:solidFill>
                  <a:schemeClr val="dk1"/>
                </a:solidFill>
              </a:rPr>
              <a:t>L</a:t>
            </a:r>
            <a:r>
              <a:rPr baseline="-25000" i="1" lang="en-GB">
                <a:solidFill>
                  <a:schemeClr val="dk1"/>
                </a:solidFill>
              </a:rPr>
              <a:t>ts</a:t>
            </a:r>
            <a:r>
              <a:rPr lang="en-GB">
                <a:solidFill>
                  <a:schemeClr val="dk1"/>
                </a:solidFill>
              </a:rPr>
              <a:t> and pixel attributes sampled at </a:t>
            </a:r>
            <a:r>
              <a:rPr i="1" lang="en-GB">
                <a:solidFill>
                  <a:schemeClr val="dk1"/>
                </a:solidFill>
              </a:rPr>
              <a:t>t</a:t>
            </a:r>
            <a:r>
              <a:rPr baseline="-25000" i="1" lang="en-GB">
                <a:solidFill>
                  <a:schemeClr val="dk1"/>
                </a:solidFill>
              </a:rPr>
              <a:t>off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32200" l="21598" r="50911" t="30885"/>
          <a:stretch/>
        </p:blipFill>
        <p:spPr>
          <a:xfrm>
            <a:off x="729050" y="1009250"/>
            <a:ext cx="3600576" cy="271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32200" l="50443" r="21667" t="30885"/>
          <a:stretch/>
        </p:blipFill>
        <p:spPr>
          <a:xfrm>
            <a:off x="4783525" y="1009250"/>
            <a:ext cx="3652896" cy="271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892350" y="3728850"/>
            <a:ext cx="316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Relief mapping using linear search only.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783525" y="3728850"/>
            <a:ext cx="378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POM using high precision height field intersection computation.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 title="POM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Shape 218"/>
          <p:cNvGraphicFramePr/>
          <p:nvPr/>
        </p:nvGraphicFramePr>
        <p:xfrm>
          <a:off x="-62" y="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{9A641138-3CF7-404C-B0E0-93E8C13EF3FE}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9640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Bump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Normal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Displacement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Horizon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Relief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Oswald"/>
                          <a:ea typeface="Oswald"/>
                          <a:cs typeface="Oswald"/>
                          <a:sym typeface="Oswald"/>
                        </a:rPr>
                        <a:t>Parallax Occlusion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11971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Surface normal vector perturbation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Surface normals of a 3D object as R, G, B color values 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Physically displaces the geometric position of vertices along the surface normal vector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Creates shadows on bump maps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Image warping, then texture mapping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Height field sampling for position offset</a:t>
                      </a:r>
                    </a:p>
                  </a:txBody>
                  <a:tcPr marT="91425" marB="91425" marR="91425" marL="91425" anchor="ctr"/>
                </a:tc>
              </a:tr>
              <a:tr h="5771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Low cost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Medium cost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Very-High cost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Medium - High cost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High cost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Variable cost</a:t>
                      </a:r>
                    </a:p>
                  </a:txBody>
                  <a:tcPr marT="91425" marB="91425" marR="91425" marL="91425" anchor="ctr"/>
                </a:tc>
              </a:tr>
              <a:tr h="5966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 extra geometry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 extra geometry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Changes geometry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 extra geometry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 extra geometry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 extra geometry</a:t>
                      </a:r>
                    </a:p>
                  </a:txBody>
                  <a:tcPr marT="91425" marB="91425" marR="91425" marL="91425" anchor="ctr"/>
                </a:tc>
              </a:tr>
              <a:tr h="18085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7444" l="46548" r="31793" t="24759"/>
          <a:stretch/>
        </p:blipFill>
        <p:spPr>
          <a:xfrm>
            <a:off x="3158400" y="3568775"/>
            <a:ext cx="1324255" cy="13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11608" l="0" r="0" t="13496"/>
          <a:stretch/>
        </p:blipFill>
        <p:spPr>
          <a:xfrm>
            <a:off x="111775" y="3568775"/>
            <a:ext cx="1284990" cy="13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10073" l="24665" r="55419" t="27856"/>
          <a:stretch/>
        </p:blipFill>
        <p:spPr>
          <a:xfrm>
            <a:off x="1633688" y="3571650"/>
            <a:ext cx="1324250" cy="13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525" y="3579199"/>
            <a:ext cx="1285000" cy="1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6">
            <a:alphaModFix/>
          </a:blip>
          <a:srcRect b="0" l="5419" r="0" t="0"/>
          <a:stretch/>
        </p:blipFill>
        <p:spPr>
          <a:xfrm>
            <a:off x="6193324" y="3578750"/>
            <a:ext cx="13242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7">
            <a:alphaModFix/>
          </a:blip>
          <a:srcRect b="48889" l="0" r="80623" t="26040"/>
          <a:stretch/>
        </p:blipFill>
        <p:spPr>
          <a:xfrm>
            <a:off x="4675850" y="3579200"/>
            <a:ext cx="1324250" cy="12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Original Image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8079" l="22989" r="22311" t="31644"/>
          <a:stretch/>
        </p:blipFill>
        <p:spPr>
          <a:xfrm>
            <a:off x="3331807" y="1481449"/>
            <a:ext cx="5391640" cy="27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50" y="1481450"/>
            <a:ext cx="2787350" cy="2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16403" l="22048" r="21255" t="36270"/>
          <a:stretch/>
        </p:blipFill>
        <p:spPr>
          <a:xfrm>
            <a:off x="4610900" y="357500"/>
            <a:ext cx="4071024" cy="19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19363" l="22619" r="22570" t="34882"/>
          <a:stretch/>
        </p:blipFill>
        <p:spPr>
          <a:xfrm>
            <a:off x="328300" y="357500"/>
            <a:ext cx="4071024" cy="19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19676" l="22606" r="22430" t="34070"/>
          <a:stretch/>
        </p:blipFill>
        <p:spPr>
          <a:xfrm>
            <a:off x="328300" y="2697425"/>
            <a:ext cx="4071024" cy="192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6">
            <a:alphaModFix/>
          </a:blip>
          <a:srcRect b="19874" l="22710" r="22419" t="34023"/>
          <a:stretch/>
        </p:blipFill>
        <p:spPr>
          <a:xfrm>
            <a:off x="4610900" y="2699063"/>
            <a:ext cx="4071024" cy="19239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28300" y="2293750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Normal Mapping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328298" y="462467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Relief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Mapping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610899" y="462467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Parallax Occlusion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Mapping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610900" y="2293750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Displacement</a:t>
            </a: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Mapping</a:t>
            </a:r>
          </a:p>
        </p:txBody>
      </p:sp>
    </p:spTree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20904" l="25120" r="25574" t="36685"/>
          <a:stretch/>
        </p:blipFill>
        <p:spPr>
          <a:xfrm>
            <a:off x="386888" y="348675"/>
            <a:ext cx="4087624" cy="19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4">
            <a:alphaModFix/>
          </a:blip>
          <a:srcRect b="21259" l="24816" r="25250" t="36716"/>
          <a:stretch/>
        </p:blipFill>
        <p:spPr>
          <a:xfrm>
            <a:off x="4686113" y="2688600"/>
            <a:ext cx="4071000" cy="19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5">
            <a:alphaModFix/>
          </a:blip>
          <a:srcRect b="20907" l="24816" r="25250" t="37066"/>
          <a:stretch/>
        </p:blipFill>
        <p:spPr>
          <a:xfrm>
            <a:off x="403488" y="2686950"/>
            <a:ext cx="4071024" cy="19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6">
            <a:alphaModFix/>
          </a:blip>
          <a:srcRect b="20905" l="24820" r="25368" t="37516"/>
          <a:stretch/>
        </p:blipFill>
        <p:spPr>
          <a:xfrm>
            <a:off x="4686113" y="381787"/>
            <a:ext cx="4071000" cy="19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403488" y="228492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Normal Mapping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03486" y="4615850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Relief Mapping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4686086" y="4615850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Parallax Occlusion Mapping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4686088" y="2284925"/>
            <a:ext cx="4071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Displacement Mapping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3523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Image Sources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925050"/>
            <a:ext cx="8520600" cy="180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http://wiki.polycount.com/wiki/Normal_map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http://3dmodeling4business.com/wp-content/uploads/2012/10/Bump-Map-2.jpg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http://www.alejandrosegovia.net/wp-content/uploads/2014/03/Bump-Map.jpg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https://www.microsoft.com/en-us/research/wp-content/uploads/1978/01/p286-blinn.pdf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https://docs.unity3d.com/uploads/Main/BumpMapLowAndHighBumpiness.png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https://upload.wikimedia.org/wikipedia/commons/3/36/Displacement_Mapping.jpg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http://www.cs.utah.edu/~sujin/courses/reports/cs6610/project-report/images/pom.png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http://www.inf.ufrgs.br/~oliveira/pubs_files//cube_RM.jpg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http://www.visionday.dk/VD17/posters/submitted_posters/RiccardoLogginiVisionDayPoster.pdf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http://slideplayer.com/slide/3431816/12/images/31/Comparison+View+Dependent+Displacement+Mapping+Bump+Mapping+Horizon.jpg</a:t>
            </a: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369600" y="27328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Video &amp; comparison images source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2500" y="3317688"/>
            <a:ext cx="8520600" cy="52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Detailed Surfaces Viewer 	by Bruno Evangelista ( </a:t>
            </a: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http://www.brunoevangelista.com/projects/</a:t>
            </a: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311700" y="3691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Works Cited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52500" y="4264450"/>
            <a:ext cx="8520600" cy="52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</a:t>
            </a:r>
            <a:r>
              <a:rPr lang="en-GB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https://gwenyu517.github.io/CAP3027_TeamMayans/references.html</a:t>
            </a: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312" y="658938"/>
            <a:ext cx="6491376" cy="3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781050"/>
            <a:ext cx="6076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Normal</a:t>
            </a:r>
            <a:r>
              <a:rPr lang="en-GB"/>
              <a:t> Mapping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0" y="1135375"/>
            <a:ext cx="4260972" cy="30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300" y="1135375"/>
            <a:ext cx="3044700" cy="30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41750" y="4180100"/>
            <a:ext cx="4260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Tangent-Space Normal Map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337300" y="4180100"/>
            <a:ext cx="30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Object-Space/World-Space Normal Map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Normal Map versus Bump Map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0818"/>
            <a:ext cx="9143999" cy="24418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961700" y="3844475"/>
            <a:ext cx="4784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 title="Normal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368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Displacement</a:t>
            </a:r>
            <a:r>
              <a:rPr lang="en-GB"/>
              <a:t> Mapping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737" y="1072175"/>
            <a:ext cx="7272527" cy="3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975" y="3338150"/>
            <a:ext cx="3736053" cy="6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47" y="1269576"/>
            <a:ext cx="8057301" cy="14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